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7" r:id="rId2"/>
    <p:sldId id="264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</p:sldIdLst>
  <p:sldSz cx="12192000" cy="6858000"/>
  <p:notesSz cx="6858000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2349" autoAdjust="0"/>
  </p:normalViewPr>
  <p:slideViewPr>
    <p:cSldViewPr snapToGrid="0" snapToObjects="1">
      <p:cViewPr varScale="1">
        <p:scale>
          <a:sx n="73" d="100"/>
          <a:sy n="73" d="100"/>
        </p:scale>
        <p:origin x="97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C713E-44AF-4C06-B4ED-474CCD547F28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4F3882-7286-4422-B209-754B40FCE2F5}">
      <dgm:prSet phldrT="[Text]" custT="1"/>
      <dgm:spPr/>
      <dgm:t>
        <a:bodyPr/>
        <a:lstStyle/>
        <a:p>
          <a:r>
            <a:rPr lang="ar-SA" sz="3200" dirty="0">
              <a:latin typeface="Calibri" panose="020F0502020204030204" pitchFamily="34" charset="0"/>
              <a:cs typeface="Calibri" panose="020F0502020204030204" pitchFamily="34" charset="0"/>
            </a:rPr>
            <a:t>مانحة للأمان</a:t>
          </a:r>
          <a:endParaRPr lang="en-US" sz="3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31C741-C62E-4298-820E-B25EFBC665A1}" type="parTrans" cxnId="{AD8FDDB2-0580-49A6-8B54-569F8FD706D6}">
      <dgm:prSet/>
      <dgm:spPr/>
      <dgm:t>
        <a:bodyPr/>
        <a:lstStyle/>
        <a:p>
          <a:endParaRPr lang="en-US"/>
        </a:p>
      </dgm:t>
    </dgm:pt>
    <dgm:pt modelId="{5C437386-4D20-4FF1-B2B9-3CB51BCC52F8}" type="sibTrans" cxnId="{AD8FDDB2-0580-49A6-8B54-569F8FD706D6}">
      <dgm:prSet/>
      <dgm:spPr/>
      <dgm:t>
        <a:bodyPr/>
        <a:lstStyle/>
        <a:p>
          <a:endParaRPr lang="en-US"/>
        </a:p>
      </dgm:t>
    </dgm:pt>
    <dgm:pt modelId="{4AEB7666-64B0-4A55-8218-3E4B62BC9207}">
      <dgm:prSet custT="1"/>
      <dgm:spPr/>
      <dgm:t>
        <a:bodyPr/>
        <a:lstStyle/>
        <a:p>
          <a:r>
            <a:rPr lang="ar-SA" sz="3200" b="1" dirty="0">
              <a:latin typeface="Calibri" panose="020F0502020204030204" pitchFamily="34" charset="0"/>
              <a:cs typeface="Calibri" panose="020F0502020204030204" pitchFamily="34" charset="0"/>
            </a:rPr>
            <a:t>متفهمة</a:t>
          </a:r>
          <a:endParaRPr lang="tr-TR" sz="3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361FF1-D4E8-4637-9A51-D19D753070B4}" type="parTrans" cxnId="{535248C2-7B9D-44B3-ABD8-07CCF5F91D97}">
      <dgm:prSet/>
      <dgm:spPr/>
      <dgm:t>
        <a:bodyPr/>
        <a:lstStyle/>
        <a:p>
          <a:endParaRPr lang="en-US"/>
        </a:p>
      </dgm:t>
    </dgm:pt>
    <dgm:pt modelId="{18A20779-6E97-46F7-B4B5-CA168EBFB75D}" type="sibTrans" cxnId="{535248C2-7B9D-44B3-ABD8-07CCF5F91D97}">
      <dgm:prSet/>
      <dgm:spPr/>
      <dgm:t>
        <a:bodyPr/>
        <a:lstStyle/>
        <a:p>
          <a:endParaRPr lang="en-US"/>
        </a:p>
      </dgm:t>
    </dgm:pt>
    <dgm:pt modelId="{D7014CBD-A323-4E27-8C61-446784CBBF45}">
      <dgm:prSet custT="1"/>
      <dgm:spPr/>
      <dgm:t>
        <a:bodyPr/>
        <a:lstStyle/>
        <a:p>
          <a:r>
            <a:rPr lang="ar-SA" sz="3200" b="1" dirty="0">
              <a:latin typeface="Calibri" panose="020F0502020204030204" pitchFamily="34" charset="0"/>
              <a:cs typeface="Calibri" panose="020F0502020204030204" pitchFamily="34" charset="0"/>
            </a:rPr>
            <a:t>مليئة بالحب</a:t>
          </a:r>
          <a:endParaRPr lang="tr-TR" sz="32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20A7C8-CD3F-44B2-A668-1C5F18CE2F55}" type="parTrans" cxnId="{E8EF3BAA-93DF-4AE2-A412-1B2227225F1A}">
      <dgm:prSet/>
      <dgm:spPr/>
      <dgm:t>
        <a:bodyPr/>
        <a:lstStyle/>
        <a:p>
          <a:endParaRPr lang="en-US"/>
        </a:p>
      </dgm:t>
    </dgm:pt>
    <dgm:pt modelId="{7172D94A-1B37-4D06-9234-8426A45B73A2}" type="sibTrans" cxnId="{E8EF3BAA-93DF-4AE2-A412-1B2227225F1A}">
      <dgm:prSet/>
      <dgm:spPr/>
      <dgm:t>
        <a:bodyPr/>
        <a:lstStyle/>
        <a:p>
          <a:endParaRPr lang="en-US"/>
        </a:p>
      </dgm:t>
    </dgm:pt>
    <dgm:pt modelId="{5CEB560C-F478-4EA1-B7DB-45B17C17DD7F}" type="pres">
      <dgm:prSet presAssocID="{FB4C713E-44AF-4C06-B4ED-474CCD547F28}" presName="compositeShape" presStyleCnt="0">
        <dgm:presLayoutVars>
          <dgm:chMax val="7"/>
          <dgm:dir/>
          <dgm:resizeHandles val="exact"/>
        </dgm:presLayoutVars>
      </dgm:prSet>
      <dgm:spPr/>
    </dgm:pt>
    <dgm:pt modelId="{978A1DB7-FD1E-45F6-BBE0-33CD2149FD77}" type="pres">
      <dgm:prSet presAssocID="{FB4C713E-44AF-4C06-B4ED-474CCD547F28}" presName="wedge1" presStyleLbl="node1" presStyleIdx="0" presStyleCnt="3"/>
      <dgm:spPr/>
    </dgm:pt>
    <dgm:pt modelId="{21E0BC72-FB08-4249-81DD-7D81877DE1C0}" type="pres">
      <dgm:prSet presAssocID="{FB4C713E-44AF-4C06-B4ED-474CCD547F28}" presName="dummy1a" presStyleCnt="0"/>
      <dgm:spPr/>
    </dgm:pt>
    <dgm:pt modelId="{8DD157AB-F660-4E99-8465-C34AC30EBF11}" type="pres">
      <dgm:prSet presAssocID="{FB4C713E-44AF-4C06-B4ED-474CCD547F28}" presName="dummy1b" presStyleCnt="0"/>
      <dgm:spPr/>
    </dgm:pt>
    <dgm:pt modelId="{984CCEF4-5825-4B85-B10E-FBA0BA988AF9}" type="pres">
      <dgm:prSet presAssocID="{FB4C713E-44AF-4C06-B4ED-474CCD547F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1D104A1-876E-47A0-915F-81C252BDA31A}" type="pres">
      <dgm:prSet presAssocID="{FB4C713E-44AF-4C06-B4ED-474CCD547F28}" presName="wedge2" presStyleLbl="node1" presStyleIdx="1" presStyleCnt="3"/>
      <dgm:spPr/>
    </dgm:pt>
    <dgm:pt modelId="{373E90B4-A770-4697-A0C6-0FE7C7B1EFE9}" type="pres">
      <dgm:prSet presAssocID="{FB4C713E-44AF-4C06-B4ED-474CCD547F28}" presName="dummy2a" presStyleCnt="0"/>
      <dgm:spPr/>
    </dgm:pt>
    <dgm:pt modelId="{6DDC73C9-5E0A-469D-AC55-49FA4450742A}" type="pres">
      <dgm:prSet presAssocID="{FB4C713E-44AF-4C06-B4ED-474CCD547F28}" presName="dummy2b" presStyleCnt="0"/>
      <dgm:spPr/>
    </dgm:pt>
    <dgm:pt modelId="{9330FBD3-3755-4D8B-B83E-561F6117BC09}" type="pres">
      <dgm:prSet presAssocID="{FB4C713E-44AF-4C06-B4ED-474CCD547F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AEA5719-3C1B-4A99-A768-8ACAAD5B748C}" type="pres">
      <dgm:prSet presAssocID="{FB4C713E-44AF-4C06-B4ED-474CCD547F28}" presName="wedge3" presStyleLbl="node1" presStyleIdx="2" presStyleCnt="3"/>
      <dgm:spPr/>
    </dgm:pt>
    <dgm:pt modelId="{3818B5CF-FB41-40EE-8412-C52D1D7A7C47}" type="pres">
      <dgm:prSet presAssocID="{FB4C713E-44AF-4C06-B4ED-474CCD547F28}" presName="dummy3a" presStyleCnt="0"/>
      <dgm:spPr/>
    </dgm:pt>
    <dgm:pt modelId="{97886896-257E-4202-B2A3-BC08499549DB}" type="pres">
      <dgm:prSet presAssocID="{FB4C713E-44AF-4C06-B4ED-474CCD547F28}" presName="dummy3b" presStyleCnt="0"/>
      <dgm:spPr/>
    </dgm:pt>
    <dgm:pt modelId="{E9FE4061-10B4-4F19-AACD-CC2C0E141B84}" type="pres">
      <dgm:prSet presAssocID="{FB4C713E-44AF-4C06-B4ED-474CCD547F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14C304B-4E28-4C31-BEE4-7FE9ED326575}" type="pres">
      <dgm:prSet presAssocID="{5C437386-4D20-4FF1-B2B9-3CB51BCC52F8}" presName="arrowWedge1" presStyleLbl="fgSibTrans2D1" presStyleIdx="0" presStyleCnt="3"/>
      <dgm:spPr/>
    </dgm:pt>
    <dgm:pt modelId="{18C655B2-2C50-4F62-83E9-6CAB7840DBBE}" type="pres">
      <dgm:prSet presAssocID="{18A20779-6E97-46F7-B4B5-CA168EBFB75D}" presName="arrowWedge2" presStyleLbl="fgSibTrans2D1" presStyleIdx="1" presStyleCnt="3"/>
      <dgm:spPr/>
    </dgm:pt>
    <dgm:pt modelId="{22040B1C-ED3D-4EA3-97D8-426659C47353}" type="pres">
      <dgm:prSet presAssocID="{7172D94A-1B37-4D06-9234-8426A45B73A2}" presName="arrowWedge3" presStyleLbl="fgSibTrans2D1" presStyleIdx="2" presStyleCnt="3"/>
      <dgm:spPr/>
    </dgm:pt>
  </dgm:ptLst>
  <dgm:cxnLst>
    <dgm:cxn modelId="{6F56C50C-3041-4E51-9318-0D304E8F6018}" type="presOf" srcId="{D7014CBD-A323-4E27-8C61-446784CBBF45}" destId="{E9FE4061-10B4-4F19-AACD-CC2C0E141B84}" srcOrd="1" destOrd="0" presId="urn:microsoft.com/office/officeart/2005/8/layout/cycle8"/>
    <dgm:cxn modelId="{11F4C619-C6B7-4B00-99E4-4F5E3E9AE9AF}" type="presOf" srcId="{4AEB7666-64B0-4A55-8218-3E4B62BC9207}" destId="{51D104A1-876E-47A0-915F-81C252BDA31A}" srcOrd="0" destOrd="0" presId="urn:microsoft.com/office/officeart/2005/8/layout/cycle8"/>
    <dgm:cxn modelId="{6C17703F-B2C5-48AB-8B1B-A5FA5E8A1768}" type="presOf" srcId="{5F4F3882-7286-4422-B209-754B40FCE2F5}" destId="{984CCEF4-5825-4B85-B10E-FBA0BA988AF9}" srcOrd="1" destOrd="0" presId="urn:microsoft.com/office/officeart/2005/8/layout/cycle8"/>
    <dgm:cxn modelId="{E8EF3BAA-93DF-4AE2-A412-1B2227225F1A}" srcId="{FB4C713E-44AF-4C06-B4ED-474CCD547F28}" destId="{D7014CBD-A323-4E27-8C61-446784CBBF45}" srcOrd="2" destOrd="0" parTransId="{1420A7C8-CD3F-44B2-A668-1C5F18CE2F55}" sibTransId="{7172D94A-1B37-4D06-9234-8426A45B73A2}"/>
    <dgm:cxn modelId="{AD8FDDB2-0580-49A6-8B54-569F8FD706D6}" srcId="{FB4C713E-44AF-4C06-B4ED-474CCD547F28}" destId="{5F4F3882-7286-4422-B209-754B40FCE2F5}" srcOrd="0" destOrd="0" parTransId="{4F31C741-C62E-4298-820E-B25EFBC665A1}" sibTransId="{5C437386-4D20-4FF1-B2B9-3CB51BCC52F8}"/>
    <dgm:cxn modelId="{847CA2B8-E12C-4600-A894-AD0BC5A62F4C}" type="presOf" srcId="{D7014CBD-A323-4E27-8C61-446784CBBF45}" destId="{9AEA5719-3C1B-4A99-A768-8ACAAD5B748C}" srcOrd="0" destOrd="0" presId="urn:microsoft.com/office/officeart/2005/8/layout/cycle8"/>
    <dgm:cxn modelId="{535248C2-7B9D-44B3-ABD8-07CCF5F91D97}" srcId="{FB4C713E-44AF-4C06-B4ED-474CCD547F28}" destId="{4AEB7666-64B0-4A55-8218-3E4B62BC9207}" srcOrd="1" destOrd="0" parTransId="{E0361FF1-D4E8-4637-9A51-D19D753070B4}" sibTransId="{18A20779-6E97-46F7-B4B5-CA168EBFB75D}"/>
    <dgm:cxn modelId="{90A324CD-4CF9-439D-9327-49C99B47CA07}" type="presOf" srcId="{4AEB7666-64B0-4A55-8218-3E4B62BC9207}" destId="{9330FBD3-3755-4D8B-B83E-561F6117BC09}" srcOrd="1" destOrd="0" presId="urn:microsoft.com/office/officeart/2005/8/layout/cycle8"/>
    <dgm:cxn modelId="{72A8F7D9-30AD-48FA-B829-8848EC039F8C}" type="presOf" srcId="{FB4C713E-44AF-4C06-B4ED-474CCD547F28}" destId="{5CEB560C-F478-4EA1-B7DB-45B17C17DD7F}" srcOrd="0" destOrd="0" presId="urn:microsoft.com/office/officeart/2005/8/layout/cycle8"/>
    <dgm:cxn modelId="{D69FD7EA-3301-4686-87AF-B7FA17EECBE4}" type="presOf" srcId="{5F4F3882-7286-4422-B209-754B40FCE2F5}" destId="{978A1DB7-FD1E-45F6-BBE0-33CD2149FD77}" srcOrd="0" destOrd="0" presId="urn:microsoft.com/office/officeart/2005/8/layout/cycle8"/>
    <dgm:cxn modelId="{9EF54F05-673F-403A-974E-924FB377901F}" type="presParOf" srcId="{5CEB560C-F478-4EA1-B7DB-45B17C17DD7F}" destId="{978A1DB7-FD1E-45F6-BBE0-33CD2149FD77}" srcOrd="0" destOrd="0" presId="urn:microsoft.com/office/officeart/2005/8/layout/cycle8"/>
    <dgm:cxn modelId="{9C382F74-BA20-4724-AA17-3AACA373E479}" type="presParOf" srcId="{5CEB560C-F478-4EA1-B7DB-45B17C17DD7F}" destId="{21E0BC72-FB08-4249-81DD-7D81877DE1C0}" srcOrd="1" destOrd="0" presId="urn:microsoft.com/office/officeart/2005/8/layout/cycle8"/>
    <dgm:cxn modelId="{52F51804-85B5-4B36-8F72-920ACC5DB2EF}" type="presParOf" srcId="{5CEB560C-F478-4EA1-B7DB-45B17C17DD7F}" destId="{8DD157AB-F660-4E99-8465-C34AC30EBF11}" srcOrd="2" destOrd="0" presId="urn:microsoft.com/office/officeart/2005/8/layout/cycle8"/>
    <dgm:cxn modelId="{01E08D73-6A57-4E58-96D0-67E917FDDB10}" type="presParOf" srcId="{5CEB560C-F478-4EA1-B7DB-45B17C17DD7F}" destId="{984CCEF4-5825-4B85-B10E-FBA0BA988AF9}" srcOrd="3" destOrd="0" presId="urn:microsoft.com/office/officeart/2005/8/layout/cycle8"/>
    <dgm:cxn modelId="{6F66077C-C776-42CE-A42C-7B687D97CB4B}" type="presParOf" srcId="{5CEB560C-F478-4EA1-B7DB-45B17C17DD7F}" destId="{51D104A1-876E-47A0-915F-81C252BDA31A}" srcOrd="4" destOrd="0" presId="urn:microsoft.com/office/officeart/2005/8/layout/cycle8"/>
    <dgm:cxn modelId="{750563EC-E553-4F10-9191-ACD497923493}" type="presParOf" srcId="{5CEB560C-F478-4EA1-B7DB-45B17C17DD7F}" destId="{373E90B4-A770-4697-A0C6-0FE7C7B1EFE9}" srcOrd="5" destOrd="0" presId="urn:microsoft.com/office/officeart/2005/8/layout/cycle8"/>
    <dgm:cxn modelId="{EDCEE003-B313-4647-83BD-E15514EDED42}" type="presParOf" srcId="{5CEB560C-F478-4EA1-B7DB-45B17C17DD7F}" destId="{6DDC73C9-5E0A-469D-AC55-49FA4450742A}" srcOrd="6" destOrd="0" presId="urn:microsoft.com/office/officeart/2005/8/layout/cycle8"/>
    <dgm:cxn modelId="{107554AE-F9BC-40D7-BD0A-E3C326162638}" type="presParOf" srcId="{5CEB560C-F478-4EA1-B7DB-45B17C17DD7F}" destId="{9330FBD3-3755-4D8B-B83E-561F6117BC09}" srcOrd="7" destOrd="0" presId="urn:microsoft.com/office/officeart/2005/8/layout/cycle8"/>
    <dgm:cxn modelId="{757434D2-9A34-4E39-B6AD-5E507D7249E5}" type="presParOf" srcId="{5CEB560C-F478-4EA1-B7DB-45B17C17DD7F}" destId="{9AEA5719-3C1B-4A99-A768-8ACAAD5B748C}" srcOrd="8" destOrd="0" presId="urn:microsoft.com/office/officeart/2005/8/layout/cycle8"/>
    <dgm:cxn modelId="{F1D8591B-94C7-4A1C-A53E-FD6AF0CC0A7D}" type="presParOf" srcId="{5CEB560C-F478-4EA1-B7DB-45B17C17DD7F}" destId="{3818B5CF-FB41-40EE-8412-C52D1D7A7C47}" srcOrd="9" destOrd="0" presId="urn:microsoft.com/office/officeart/2005/8/layout/cycle8"/>
    <dgm:cxn modelId="{682203C1-2D1B-4761-AC76-D4F528C8C941}" type="presParOf" srcId="{5CEB560C-F478-4EA1-B7DB-45B17C17DD7F}" destId="{97886896-257E-4202-B2A3-BC08499549DB}" srcOrd="10" destOrd="0" presId="urn:microsoft.com/office/officeart/2005/8/layout/cycle8"/>
    <dgm:cxn modelId="{41D2FFC3-E832-471A-9EF1-C54E32023209}" type="presParOf" srcId="{5CEB560C-F478-4EA1-B7DB-45B17C17DD7F}" destId="{E9FE4061-10B4-4F19-AACD-CC2C0E141B84}" srcOrd="11" destOrd="0" presId="urn:microsoft.com/office/officeart/2005/8/layout/cycle8"/>
    <dgm:cxn modelId="{DC8BBF56-28B6-4722-9238-91884CCAD605}" type="presParOf" srcId="{5CEB560C-F478-4EA1-B7DB-45B17C17DD7F}" destId="{214C304B-4E28-4C31-BEE4-7FE9ED326575}" srcOrd="12" destOrd="0" presId="urn:microsoft.com/office/officeart/2005/8/layout/cycle8"/>
    <dgm:cxn modelId="{8D64400D-37FA-4CDE-AEF9-62771E502631}" type="presParOf" srcId="{5CEB560C-F478-4EA1-B7DB-45B17C17DD7F}" destId="{18C655B2-2C50-4F62-83E9-6CAB7840DBBE}" srcOrd="13" destOrd="0" presId="urn:microsoft.com/office/officeart/2005/8/layout/cycle8"/>
    <dgm:cxn modelId="{0467C35D-686D-4BE6-9404-C9FD5E466541}" type="presParOf" srcId="{5CEB560C-F478-4EA1-B7DB-45B17C17DD7F}" destId="{22040B1C-ED3D-4EA3-97D8-426659C4735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A1DB7-FD1E-45F6-BBE0-33CD2149FD77}">
      <dsp:nvSpPr>
        <dsp:cNvPr id="0" name=""/>
        <dsp:cNvSpPr/>
      </dsp:nvSpPr>
      <dsp:spPr>
        <a:xfrm>
          <a:off x="1605324" y="232621"/>
          <a:ext cx="3006182" cy="3006182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>
              <a:latin typeface="Calibri" panose="020F0502020204030204" pitchFamily="34" charset="0"/>
              <a:cs typeface="Calibri" panose="020F0502020204030204" pitchFamily="34" charset="0"/>
            </a:rPr>
            <a:t>مانحة للأمان</a:t>
          </a:r>
          <a:endParaRPr lang="en-US" sz="3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89654" y="869645"/>
        <a:ext cx="1073636" cy="894697"/>
      </dsp:txXfrm>
    </dsp:sp>
    <dsp:sp modelId="{51D104A1-876E-47A0-915F-81C252BDA31A}">
      <dsp:nvSpPr>
        <dsp:cNvPr id="0" name=""/>
        <dsp:cNvSpPr/>
      </dsp:nvSpPr>
      <dsp:spPr>
        <a:xfrm>
          <a:off x="1543411" y="339984"/>
          <a:ext cx="3006182" cy="3006182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متفهمة</a:t>
          </a:r>
          <a:endParaRPr lang="tr-TR" sz="3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59169" y="2290424"/>
        <a:ext cx="1610455" cy="787333"/>
      </dsp:txXfrm>
    </dsp:sp>
    <dsp:sp modelId="{9AEA5719-3C1B-4A99-A768-8ACAAD5B748C}">
      <dsp:nvSpPr>
        <dsp:cNvPr id="0" name=""/>
        <dsp:cNvSpPr/>
      </dsp:nvSpPr>
      <dsp:spPr>
        <a:xfrm>
          <a:off x="1481498" y="232621"/>
          <a:ext cx="3006182" cy="3006182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latin typeface="Calibri" panose="020F0502020204030204" pitchFamily="34" charset="0"/>
              <a:cs typeface="Calibri" panose="020F0502020204030204" pitchFamily="34" charset="0"/>
            </a:rPr>
            <a:t>مليئة بالحب</a:t>
          </a:r>
          <a:endParaRPr lang="tr-TR" sz="32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29714" y="869645"/>
        <a:ext cx="1073636" cy="894697"/>
      </dsp:txXfrm>
    </dsp:sp>
    <dsp:sp modelId="{214C304B-4E28-4C31-BEE4-7FE9ED326575}">
      <dsp:nvSpPr>
        <dsp:cNvPr id="0" name=""/>
        <dsp:cNvSpPr/>
      </dsp:nvSpPr>
      <dsp:spPr>
        <a:xfrm>
          <a:off x="1419475" y="46524"/>
          <a:ext cx="3378376" cy="337837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655B2-2C50-4F62-83E9-6CAB7840DBBE}">
      <dsp:nvSpPr>
        <dsp:cNvPr id="0" name=""/>
        <dsp:cNvSpPr/>
      </dsp:nvSpPr>
      <dsp:spPr>
        <a:xfrm>
          <a:off x="1357314" y="153697"/>
          <a:ext cx="3378376" cy="337837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40B1C-ED3D-4EA3-97D8-426659C47353}">
      <dsp:nvSpPr>
        <dsp:cNvPr id="0" name=""/>
        <dsp:cNvSpPr/>
      </dsp:nvSpPr>
      <dsp:spPr>
        <a:xfrm>
          <a:off x="1295153" y="46524"/>
          <a:ext cx="3378376" cy="337837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DE697-D72E-4B18-B091-FAF2A4416C4C}" type="datetimeFigureOut">
              <a:rPr lang="tr-TR" smtClean="0"/>
              <a:pPr/>
              <a:t>31.12.2022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FA0FC-9713-4A13-B96E-8A8F19CABEB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06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B0D6B7F-8E3E-7547-880A-93273F4CA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3ACB160-EBD4-CD4F-8A03-CBA3B1071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A8CFEA-1471-A343-A6F5-2AEE4B5D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31.12.2022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E62BA1-DC62-9442-842C-B7EB3C45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24B2B8-DEAD-3740-A31B-E58C90C8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38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EEF9465-9E61-2A45-9E1C-9B1DD677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CF82027-40E3-CA4F-ADB6-B37E43DFD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EB21DC9-EF55-1949-BADA-A44D66DD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31.12.2022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B1A2BE-9781-C446-AD9D-73C9CAA7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8EEEB1-7885-9246-948F-75F1478F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774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8E6A07C-183C-AA4D-A48F-235E01EA3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72F6E41-07C4-1146-B784-5FEEB04C5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8E30410-C6CB-E848-AEDD-33E9F7AB9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31.12.2022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DD9F82-B808-1847-833E-5B92F0A2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5950D5-F97B-954E-9BE0-7BD06BC76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0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D16A68C-A2C2-8347-9A55-E54B4FB3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C46FBEB-55CF-5D4A-8828-61A81017D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2D850B-6776-E94E-A505-5A0671C1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31.12.2022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122D31-9B8A-DD49-9648-196E3D9D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778C39-1AF8-724A-87F1-4ACB50A7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84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27C2F27-8C3E-4542-A4CE-21023B6D7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A6148D7-8C2C-2647-9E0A-DC6632F8F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D3372D-4CF6-6942-8E6B-7F00E382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31.12.2022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7F56942-51CA-0940-9A79-69B49BC0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68E719-84DC-7444-8502-344851C1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659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642745-B44E-0C4C-B297-D846A94E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F160EE-61F7-804E-A4FE-FB456D7FD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CC3CEFA-6A66-0A4B-9A45-AF71E2001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DC9624E-5F5B-4142-98A2-EFF1590C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31.12.2022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C9E81AE-9DB6-6042-814D-8661BCC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B8C8AB-1208-454D-8813-3F8289389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42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4484918-F1F5-4E40-8B41-8FA73DDD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D6542AB-D3B0-434A-950F-D3DE1736D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2B57A9F-C114-8E46-BF12-52CB7BBB0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C0AB40A-D170-0B4B-A829-1AFE3AFAD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386C59C-FB1B-E14F-8A81-68759FC31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F371083-6434-6D42-B577-25EB2A37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31.12.2022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0407711-7513-3044-BD3D-3A4F0D001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71107F0-660F-524E-9826-4BB8BFF2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61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2B38E9-74D6-7F4D-8E02-679002F2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8F20D9C-FE9B-DA41-99FE-8816F84E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31.12.2022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9F63334-0026-D04C-BDAA-EE35F2C7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FEDE7B4-F0EF-4B49-BE71-EBA05491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15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43BEEDE-1BBD-EC42-9F8E-03C3DF40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31.12.2022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9ED3F64-EF43-9544-8660-1864EDD4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36D7664-66C2-024A-9A2B-35A15D60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26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94D8C05-AE5B-5043-B51F-E17B5A23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A05630-BCA5-FB4D-93C6-6CCEFF91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C79D7D5-188C-C848-922B-50B7130FB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B780048-F870-0F4D-9044-5C5CD80A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31.12.2022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7390C5-DFC9-7A45-85CE-FB39A2FB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8E7FF04-7CB0-AD4B-9462-BF304883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32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1EF237A-109B-DC44-8922-3C489C97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BB65A28-36D0-EB46-811D-7BA9C06A2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F2CF031-4BC0-4347-A6F3-1474745F9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39CD7A-F87F-944C-8E71-5C710BC6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19CE-2A48-CC4E-96C9-E975C7B3A9D6}" type="datetimeFigureOut">
              <a:rPr lang="tr-TR" smtClean="0"/>
              <a:pPr/>
              <a:t>31.12.2022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D6C2C55-1133-F44A-8F59-CEC5F6DD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AF29D45-8CF8-0442-9C5B-FE89F87E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20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BAACDDB-1B03-4742-ADD0-B85A85BF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6B376DE-4DB4-3649-9DDC-A2F004957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1055BF-FF7F-A54F-BDF1-6FA7ED3A6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F19CE-2A48-CC4E-96C9-E975C7B3A9D6}" type="datetimeFigureOut">
              <a:rPr lang="tr-TR" smtClean="0"/>
              <a:pPr/>
              <a:t>31.12.2022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F706AE-2DD6-444A-9FA8-F2E30996C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990024-CCCC-C944-902B-F5A57AD4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CC0BF-678E-E747-8208-96FC31BB3AD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2454B7C-D80B-9141-A39D-949BBCC1E65A}"/>
              </a:ext>
            </a:extLst>
          </p:cNvPr>
          <p:cNvSpPr/>
          <p:nvPr/>
        </p:nvSpPr>
        <p:spPr>
          <a:xfrm>
            <a:off x="0" y="6440556"/>
            <a:ext cx="12192000" cy="417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dirty="0"/>
          </a:p>
        </p:txBody>
      </p: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14BF67AA-D3C7-9348-BA50-E7C2841988AB}"/>
              </a:ext>
            </a:extLst>
          </p:cNvPr>
          <p:cNvCxnSpPr>
            <a:cxnSpLocks/>
          </p:cNvCxnSpPr>
          <p:nvPr/>
        </p:nvCxnSpPr>
        <p:spPr>
          <a:xfrm>
            <a:off x="639416" y="4428953"/>
            <a:ext cx="10913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36EBA158-9864-43BE-B7C7-DE2FFDDD222C}"/>
              </a:ext>
            </a:extLst>
          </p:cNvPr>
          <p:cNvSpPr/>
          <p:nvPr/>
        </p:nvSpPr>
        <p:spPr>
          <a:xfrm>
            <a:off x="1382949" y="2614951"/>
            <a:ext cx="4429272" cy="18140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4400" b="1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تنمية السلوك الإيجابي لدى الأطفال</a:t>
            </a:r>
            <a:endParaRPr kumimoji="0" lang="ar-SY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Dikdörtgen: Köşeleri Yuvarlatılmış 4">
            <a:extLst>
              <a:ext uri="{FF2B5EF4-FFF2-40B4-BE49-F238E27FC236}">
                <a16:creationId xmlns:a16="http://schemas.microsoft.com/office/drawing/2014/main" id="{4A9C1421-6E5D-4EC3-A37F-F2378BE687B6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559CF62E-39FA-4B4C-81F0-83DFC757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84" y="5746180"/>
            <a:ext cx="1067586" cy="181393"/>
          </a:xfrm>
          <a:prstGeom prst="rect">
            <a:avLst/>
          </a:prstGeom>
        </p:spPr>
      </p:pic>
      <p:sp>
        <p:nvSpPr>
          <p:cNvPr id="12" name="Dikdörtgen: Köşeleri Yuvarlatılmış 6">
            <a:extLst>
              <a:ext uri="{FF2B5EF4-FFF2-40B4-BE49-F238E27FC236}">
                <a16:creationId xmlns:a16="http://schemas.microsoft.com/office/drawing/2014/main" id="{E69EDA28-2727-4C04-AFBC-B901C5B513ED}"/>
              </a:ext>
            </a:extLst>
          </p:cNvPr>
          <p:cNvSpPr/>
          <p:nvPr/>
        </p:nvSpPr>
        <p:spPr>
          <a:xfrm>
            <a:off x="1840590" y="5742386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00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58F27334-7945-CB5D-155A-602A5FBE1F49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قدّم الخيارات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675B0BB-9A07-139B-5166-5A4DCDBC5DCE}"/>
              </a:ext>
            </a:extLst>
          </p:cNvPr>
          <p:cNvSpPr txBox="1"/>
          <p:nvPr/>
        </p:nvSpPr>
        <p:spPr>
          <a:xfrm>
            <a:off x="4572000" y="2179490"/>
            <a:ext cx="6946701" cy="349390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يود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الأطف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السيطرة على حياتهم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كالبالغين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. لهذا السبب، يمكنك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توليد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خيارات قد تكون معقولة بالنسبة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إليك أنت أيضاً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بدلاً من وضع قواعد صارمة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مثل "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هل ت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ود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النوم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الآن أم بعد عشر دقائق؟"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بدلاً من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"هل ت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ود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النوم؟"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.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سيشعر طفلك بقليل من ال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سيطرة وستكون قد أقنعته بالنوم بسهولة بهذا الشكل.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إن كنت تعامل طفلك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كما لو أن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الكلمة الأخيرة في حياة طفلك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لك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وليس لديه رأي، ف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إنه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قد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يعاندك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ويظهر سلوكيات سلبية. لهذا السبب،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أشعِره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أن لديه رأي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واسمح له باتخاذ القرار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ات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عبر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تقديم خيارات ضمن حدود معينة.</a:t>
            </a:r>
            <a:endParaRPr lang="ar-SA" sz="22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115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C37954F3-AE62-2E8D-7D52-AD61B8FEFB39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لا تطرح أسئلة تعرف إجاباتها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B88BD58-0704-91D1-9A3E-6A88358A85A9}"/>
              </a:ext>
            </a:extLst>
          </p:cNvPr>
          <p:cNvSpPr txBox="1"/>
          <p:nvPr/>
        </p:nvSpPr>
        <p:spPr>
          <a:xfrm>
            <a:off x="4572000" y="2179490"/>
            <a:ext cx="6946701" cy="355546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لا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تطرح عليه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أسئلة عندما لا ت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ود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أن يتخذ قرارا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ً حقاً.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تعطي الأسئلة طفلك الفرصة 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قول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لا. "هل ت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ود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جمع ألعابك؟"، "هل ت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ود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النوم؟" تصو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ّ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ر؛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لو أنك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كنت طفلاً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لكانت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إجابتك على هذه الأسئلة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لا.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لن يكون أمامك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حينها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خيار سوى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الالتزام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بإجابة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طفلك أو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إصدار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أ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مر.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لم يكن ل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دى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طفلك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حق الاختيار ف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لا ت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قم بإعطائه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هذا الحق.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أوضح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طلباتك كطلبات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وليس على شكل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أسئلة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13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32998F78-DF64-47E7-2172-6A2FF3B2DAF3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إن العقاب لا يفيد على المدى البعيد!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270CB6F-9F93-E3DE-8A1D-382B65CE77B4}"/>
              </a:ext>
            </a:extLst>
          </p:cNvPr>
          <p:cNvSpPr txBox="1"/>
          <p:nvPr/>
        </p:nvSpPr>
        <p:spPr>
          <a:xfrm>
            <a:off x="4572000" y="2179490"/>
            <a:ext cx="6946701" cy="364779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600" dirty="0">
                <a:solidFill>
                  <a:srgbClr val="203864"/>
                </a:solidFill>
                <a:cs typeface="Calibri"/>
              </a:rPr>
              <a:t>يمكن ل</a:t>
            </a:r>
            <a:r>
              <a:rPr lang="ar-SY" sz="2600" dirty="0">
                <a:solidFill>
                  <a:srgbClr val="203864"/>
                </a:solidFill>
                <a:cs typeface="Calibri"/>
              </a:rPr>
              <a:t>لعقوبة</a:t>
            </a:r>
            <a:r>
              <a:rPr lang="ar-SA" sz="2600" dirty="0">
                <a:solidFill>
                  <a:srgbClr val="203864"/>
                </a:solidFill>
                <a:cs typeface="Calibri"/>
              </a:rPr>
              <a:t> أن تبدو وكأنها قد</a:t>
            </a:r>
            <a:r>
              <a:rPr lang="ar-SY" sz="2600" dirty="0">
                <a:solidFill>
                  <a:srgbClr val="203864"/>
                </a:solidFill>
                <a:cs typeface="Calibri"/>
              </a:rPr>
              <a:t> وفر</a:t>
            </a:r>
            <a:r>
              <a:rPr lang="ar-SA" sz="26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600" dirty="0">
                <a:solidFill>
                  <a:srgbClr val="203864"/>
                </a:solidFill>
                <a:cs typeface="Calibri"/>
              </a:rPr>
              <a:t> حلاً في لحظة الغضب </a:t>
            </a:r>
            <a:r>
              <a:rPr lang="ar-SA" sz="26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600" dirty="0">
                <a:solidFill>
                  <a:srgbClr val="203864"/>
                </a:solidFill>
                <a:cs typeface="Calibri"/>
              </a:rPr>
              <a:t>لكنها لا ت</a:t>
            </a:r>
            <a:r>
              <a:rPr lang="ar-SA" sz="2600" dirty="0">
                <a:solidFill>
                  <a:srgbClr val="203864"/>
                </a:solidFill>
                <a:cs typeface="Calibri"/>
              </a:rPr>
              <a:t>زيل</a:t>
            </a:r>
            <a:r>
              <a:rPr lang="ar-SY" sz="2600" dirty="0">
                <a:solidFill>
                  <a:srgbClr val="203864"/>
                </a:solidFill>
                <a:cs typeface="Calibri"/>
              </a:rPr>
              <a:t> هذا السلوك ولا تعلم السلوك الصحيح</a:t>
            </a:r>
            <a:r>
              <a:rPr lang="ar-SA" sz="26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600" dirty="0">
                <a:solidFill>
                  <a:srgbClr val="203864"/>
                </a:solidFill>
                <a:cs typeface="Calibri"/>
              </a:rPr>
              <a:t>على المدى الطويل</a:t>
            </a:r>
            <a:r>
              <a:rPr lang="ar-SA" sz="2600" dirty="0">
                <a:solidFill>
                  <a:srgbClr val="203864"/>
                </a:solidFill>
                <a:cs typeface="Calibri"/>
              </a:rPr>
              <a:t>.</a:t>
            </a:r>
            <a:endParaRPr lang="ar-SY" sz="26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600" dirty="0">
                <a:solidFill>
                  <a:srgbClr val="203864"/>
                </a:solidFill>
                <a:cs typeface="Calibri"/>
              </a:rPr>
              <a:t>عليك أن تعلمه كي</a:t>
            </a:r>
            <a:r>
              <a:rPr lang="ar-SA" sz="2600" dirty="0">
                <a:solidFill>
                  <a:srgbClr val="203864"/>
                </a:solidFill>
                <a:cs typeface="Calibri"/>
              </a:rPr>
              <a:t>فية ارتداء ثيابه بنفسه </a:t>
            </a:r>
            <a:r>
              <a:rPr lang="ar-SY" sz="2600" dirty="0">
                <a:solidFill>
                  <a:srgbClr val="203864"/>
                </a:solidFill>
                <a:cs typeface="Calibri"/>
              </a:rPr>
              <a:t>وكيف</a:t>
            </a:r>
            <a:r>
              <a:rPr lang="ar-SA" sz="2600" dirty="0">
                <a:solidFill>
                  <a:srgbClr val="203864"/>
                </a:solidFill>
                <a:cs typeface="Calibri"/>
              </a:rPr>
              <a:t>ية</a:t>
            </a:r>
            <a:r>
              <a:rPr lang="ar-SY" sz="26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6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600" dirty="0">
                <a:solidFill>
                  <a:srgbClr val="203864"/>
                </a:solidFill>
                <a:cs typeface="Calibri"/>
              </a:rPr>
              <a:t>تحدث على الهاتف وكيف</a:t>
            </a:r>
            <a:r>
              <a:rPr lang="ar-SA" sz="2600" dirty="0">
                <a:solidFill>
                  <a:srgbClr val="203864"/>
                </a:solidFill>
                <a:cs typeface="Calibri"/>
              </a:rPr>
              <a:t>ية</a:t>
            </a:r>
            <a:r>
              <a:rPr lang="ar-SY" sz="26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6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600" dirty="0">
                <a:solidFill>
                  <a:srgbClr val="203864"/>
                </a:solidFill>
                <a:cs typeface="Calibri"/>
              </a:rPr>
              <a:t>تصرف في </a:t>
            </a:r>
            <a:r>
              <a:rPr lang="ar-SA" sz="2600" dirty="0">
                <a:solidFill>
                  <a:srgbClr val="203864"/>
                </a:solidFill>
                <a:cs typeface="Calibri"/>
              </a:rPr>
              <a:t>المتجر</a:t>
            </a:r>
            <a:r>
              <a:rPr lang="ar-SY" sz="2600" dirty="0">
                <a:solidFill>
                  <a:srgbClr val="203864"/>
                </a:solidFill>
                <a:cs typeface="Calibri"/>
              </a:rPr>
              <a:t> وما إلى ذلك. قد يبدو هذا مخيفا</a:t>
            </a:r>
            <a:r>
              <a:rPr lang="ar-SA" sz="26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600" dirty="0">
                <a:solidFill>
                  <a:srgbClr val="203864"/>
                </a:solidFill>
                <a:cs typeface="Calibri"/>
              </a:rPr>
              <a:t> جد</a:t>
            </a:r>
            <a:r>
              <a:rPr lang="ar-SA" sz="2600" dirty="0">
                <a:solidFill>
                  <a:srgbClr val="203864"/>
                </a:solidFill>
                <a:cs typeface="Calibri"/>
              </a:rPr>
              <a:t>اً.</a:t>
            </a:r>
            <a:endParaRPr lang="ar-SY" sz="26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600" b="1" dirty="0">
                <a:solidFill>
                  <a:srgbClr val="203864"/>
                </a:solidFill>
                <a:cs typeface="Calibri"/>
              </a:rPr>
              <a:t>لكن </a:t>
            </a:r>
            <a:r>
              <a:rPr lang="ar-SA" sz="2600" b="1" dirty="0">
                <a:solidFill>
                  <a:srgbClr val="203864"/>
                </a:solidFill>
                <a:cs typeface="Calibri"/>
              </a:rPr>
              <a:t>العقوبة</a:t>
            </a:r>
            <a:r>
              <a:rPr lang="ar-SY" sz="2600" b="1" dirty="0">
                <a:solidFill>
                  <a:srgbClr val="203864"/>
                </a:solidFill>
                <a:cs typeface="Calibri"/>
              </a:rPr>
              <a:t> لا </a:t>
            </a:r>
            <a:r>
              <a:rPr lang="ar-SA" sz="2600" b="1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600" b="1" dirty="0">
                <a:solidFill>
                  <a:srgbClr val="203864"/>
                </a:solidFill>
                <a:cs typeface="Calibri"/>
              </a:rPr>
              <a:t>علمه ما يجب </a:t>
            </a:r>
            <a:r>
              <a:rPr lang="ar-SA" sz="2600" b="1" dirty="0">
                <a:solidFill>
                  <a:srgbClr val="203864"/>
                </a:solidFill>
                <a:cs typeface="Calibri"/>
              </a:rPr>
              <a:t>عليه </a:t>
            </a:r>
            <a:r>
              <a:rPr lang="ar-SY" sz="2600" b="1" dirty="0">
                <a:solidFill>
                  <a:srgbClr val="203864"/>
                </a:solidFill>
                <a:cs typeface="Calibri"/>
              </a:rPr>
              <a:t>فعله </a:t>
            </a:r>
            <a:r>
              <a:rPr lang="ar-SA" sz="2600" b="1" dirty="0">
                <a:solidFill>
                  <a:srgbClr val="203864"/>
                </a:solidFill>
                <a:cs typeface="Calibri"/>
              </a:rPr>
              <a:t>وإنما تعلمه</a:t>
            </a:r>
            <a:r>
              <a:rPr lang="ar-SY" sz="2600" b="1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600" b="1" dirty="0">
                <a:solidFill>
                  <a:srgbClr val="203864"/>
                </a:solidFill>
                <a:cs typeface="Calibri"/>
              </a:rPr>
              <a:t>ما يجب عليه عدم </a:t>
            </a:r>
            <a:r>
              <a:rPr lang="ar-SY" sz="2600" b="1" dirty="0">
                <a:solidFill>
                  <a:srgbClr val="203864"/>
                </a:solidFill>
                <a:cs typeface="Calibri"/>
              </a:rPr>
              <a:t>فعله</a:t>
            </a:r>
            <a:r>
              <a:rPr lang="ar-SA" sz="2600" b="1" dirty="0">
                <a:solidFill>
                  <a:srgbClr val="203864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400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55AF8D82-1DC8-F0D6-76B1-997C2F623E46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طبّق طريقة الحرمان بدلاً من العقاب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F99CB56D-555A-7955-2CE1-F9DFB93F3F7E}"/>
              </a:ext>
            </a:extLst>
          </p:cNvPr>
          <p:cNvSpPr txBox="1"/>
          <p:nvPr/>
        </p:nvSpPr>
        <p:spPr>
          <a:xfrm>
            <a:off x="4572000" y="2179490"/>
            <a:ext cx="6946701" cy="287835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على سبيل المثال؛ مثل 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"لا يمكنك اختيار تناول 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البسكويت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 بدلاً من الطعام، عليك أن تأكل أولاً إ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ن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 كنت ت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ود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 تناول ال</a:t>
            </a:r>
            <a:r>
              <a:rPr lang="ar-SA" sz="2400" b="1" dirty="0">
                <a:solidFill>
                  <a:srgbClr val="203864"/>
                </a:solidFill>
                <a:cs typeface="Calibri"/>
              </a:rPr>
              <a:t>بسكويت</a:t>
            </a:r>
            <a:r>
              <a:rPr lang="ar-SY" sz="2400" b="1" dirty="0">
                <a:solidFill>
                  <a:srgbClr val="203864"/>
                </a:solidFill>
                <a:cs typeface="Calibri"/>
              </a:rPr>
              <a:t>"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أو "عليك إنهاء واجباتك المدرسية أولاً إ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كنت تريد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لعب الألعاب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على الجهاز اللوحي"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تخلق بهذه الطريقة فرصة لطفلك لأداء سلوك إيجابي ع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بر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حرمانه من المكافآت بدلاً من العقاب.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من المهم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أن تكون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مصمماً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قادرا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على تحمل إصرار طفلك وأن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تبقى ثابتاً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على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القاعدة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في هذه المرحلة.</a:t>
            </a:r>
          </a:p>
        </p:txBody>
      </p:sp>
    </p:spTree>
    <p:extLst>
      <p:ext uri="{BB962C8B-B14F-4D97-AF65-F5344CB8AC3E}">
        <p14:creationId xmlns:p14="http://schemas.microsoft.com/office/powerpoint/2010/main" val="2075710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B0D6F0B4-3CDB-4A01-D801-65E57F31157B}"/>
              </a:ext>
            </a:extLst>
          </p:cNvPr>
          <p:cNvSpPr/>
          <p:nvPr/>
        </p:nvSpPr>
        <p:spPr>
          <a:xfrm>
            <a:off x="320843" y="2152263"/>
            <a:ext cx="31976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اشرح له بأن الغضب شعور طبيعي واشرح له طرق التعامل مع الغضب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31FF31D-DAD8-E3EC-8AA4-CED1EC6608E1}"/>
              </a:ext>
            </a:extLst>
          </p:cNvPr>
          <p:cNvSpPr txBox="1"/>
          <p:nvPr/>
        </p:nvSpPr>
        <p:spPr>
          <a:xfrm>
            <a:off x="4572000" y="2179490"/>
            <a:ext cx="6946701" cy="201657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يمكنك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ما القيام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بتمارين التنفس معا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ً.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يمكنك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تهدئته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عندما يكون غاضبا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ع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بر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احتضانه بطريقة العد التنازلي من 10.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يمكن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بهذه الطريقة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شرح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أنه لا ي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مكنه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إيذاء نفسه أو الآخرين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08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9757E36E-ECAB-8C09-C266-AE809E73913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لا تلجأ إلى العنف أبداً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53E840F-D9B8-939E-CFEB-85CA339155E6}"/>
              </a:ext>
            </a:extLst>
          </p:cNvPr>
          <p:cNvSpPr txBox="1"/>
          <p:nvPr/>
        </p:nvSpPr>
        <p:spPr>
          <a:xfrm>
            <a:off x="4572000" y="2179490"/>
            <a:ext cx="6946701" cy="303224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عندما تستخدم العنف ضد طفلك بسبب سلوكه السلبي، فأنت تعلمه أن الضرب أمر طبيعي وفعال في منع شخص ما من فعل شيء لا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نوده أحياناً.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تتسبب في انخفاض احترام طفلك لذاته.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في الوقت نفسه،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لن تبقى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ملجأ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لطفلك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وستكون قد ب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ني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جدران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بينكما.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664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42B9BC8B-6E70-713B-8F35-4EB387EF8A16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اضطرابات السلوك والتأقلم لدى الأطفال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F54F10B8-E501-AE0E-CD87-043EAB92618F}"/>
              </a:ext>
            </a:extLst>
          </p:cNvPr>
          <p:cNvSpPr txBox="1"/>
          <p:nvPr/>
        </p:nvSpPr>
        <p:spPr>
          <a:xfrm>
            <a:off x="4572000" y="2179490"/>
            <a:ext cx="6946701" cy="250902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3200" b="1" dirty="0">
                <a:solidFill>
                  <a:srgbClr val="203864"/>
                </a:solidFill>
                <a:cs typeface="Calibri"/>
              </a:rPr>
              <a:t>ما هو اضطراب السلوك وال</a:t>
            </a:r>
            <a:r>
              <a:rPr lang="ar-SA" sz="3200" b="1" dirty="0">
                <a:solidFill>
                  <a:srgbClr val="203864"/>
                </a:solidFill>
                <a:cs typeface="Calibri"/>
              </a:rPr>
              <a:t>تأقلم</a:t>
            </a:r>
            <a:r>
              <a:rPr lang="ar-SY" sz="3200" b="1" dirty="0">
                <a:solidFill>
                  <a:srgbClr val="203864"/>
                </a:solidFill>
                <a:cs typeface="Calibri"/>
              </a:rPr>
              <a:t>؟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عندما تضاف الآثار السلبية للبيئة ال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قريبة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إلى الصعوبات الطبيعية ال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ناجمة عن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مراحل النمو، قد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تشاهد لدى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الطفل اضطرابات عاطفية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غالباً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كرد فعل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تجاهها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.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تدعى ردود الفعل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السلبية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هذه </a:t>
            </a:r>
            <a:r>
              <a:rPr lang="ar-SA" sz="2800" b="1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اضطرابات السلوك</a:t>
            </a:r>
            <a:r>
              <a:rPr lang="ar-SA" sz="2800" b="1" dirty="0">
                <a:solidFill>
                  <a:srgbClr val="203864"/>
                </a:solidFill>
                <a:cs typeface="Calibri"/>
              </a:rPr>
              <a:t> والتأقلم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058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5DD778E-2431-4F20-B890-B58D5BCB1D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146249"/>
              </p:ext>
            </p:extLst>
          </p:nvPr>
        </p:nvGraphicFramePr>
        <p:xfrm>
          <a:off x="4879794" y="1763284"/>
          <a:ext cx="6093006" cy="357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44A62F6-6D42-A216-5DC0-9584D37F9A4B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ما هي البيئة الإيجابية؟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908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79862536-D67C-FC7B-D2C0-AF75B305D53A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كيف أكتشف اضطراب السلوك والتأقلم؟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A358BCDE-1AB8-FF6C-B901-46987A84B999}"/>
              </a:ext>
            </a:extLst>
          </p:cNvPr>
          <p:cNvSpPr txBox="1"/>
          <p:nvPr/>
        </p:nvSpPr>
        <p:spPr>
          <a:xfrm>
            <a:off x="4572000" y="2179490"/>
            <a:ext cx="6946701" cy="330923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يجب الانتباه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أولاً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إلى ما إذا كان م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تن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اسبا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مع 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عمر أم لا. بعبارة أخرى، كي نسمي السلوك اضطرابا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سلوكيا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، يجب أن يكون خارج السلوكيات الخاصة بفترة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النمو.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معيار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آخر هو 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شدة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السلوك. يجب أن تكون 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شدة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العاطفة والسلوك 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الناتج أعلى من المعتاد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. و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استمرارية السلوك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هي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أحد المعايير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أيضاً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. يجب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الاستمرار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السلوك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مع الإصرار عليه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لفترة طويلة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4075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3">
            <a:extLst>
              <a:ext uri="{FF2B5EF4-FFF2-40B4-BE49-F238E27FC236}">
                <a16:creationId xmlns:a16="http://schemas.microsoft.com/office/drawing/2014/main" id="{EB5B158A-2C96-4897-91A5-EF41B570B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857" y="2085452"/>
            <a:ext cx="2915351" cy="3170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1EB2E1E7-555E-240B-244D-780491B8D531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مص الإصبع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B459D02A-18C4-5371-AA38-02D4FB6A1A2D}"/>
              </a:ext>
            </a:extLst>
          </p:cNvPr>
          <p:cNvSpPr txBox="1"/>
          <p:nvPr/>
        </p:nvSpPr>
        <p:spPr>
          <a:xfrm>
            <a:off x="7472855" y="2179490"/>
            <a:ext cx="4045846" cy="358623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يشير مص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الإصبع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الذي يستمر بعد سن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واحد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أو بعد الفطام إلى </a:t>
            </a:r>
            <a:r>
              <a:rPr lang="ar-SY" sz="2800" b="1" dirty="0">
                <a:solidFill>
                  <a:srgbClr val="203864"/>
                </a:solidFill>
                <a:cs typeface="Calibri"/>
              </a:rPr>
              <a:t>عدم كفاية وانعدام الثقة في العلاقة بين الأم والطفل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. يتطلب مص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الإصبع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الذي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يظهر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في الأعمار المتقدمة مساعدة مهنية لأنه يعتبر أحد أعراض الاضطرابات ال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نفسية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الأكثر خطورة.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95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تنمية السلوك الإيجابي لدى الأطفال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287835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الغرض من ت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نمية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السلوك الإيجابي هو زيادة السلوكيات المرغوبة ل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دى 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لأطفال والشباب والحد من سلوكياتهم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الإشكالية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من المهم أن يكون لدى جميع المعلمين في المدرسة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مفهوم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مشترك للسلوكيات التي يرغبون في ت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نميتها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/ دعمها لدى الأطفال والسلوكيات التي لن يقبلوها.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70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3">
            <a:extLst>
              <a:ext uri="{FF2B5EF4-FFF2-40B4-BE49-F238E27FC236}">
                <a16:creationId xmlns:a16="http://schemas.microsoft.com/office/drawing/2014/main" id="{B534312F-28EE-471C-8853-5DA10264C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890" y="2095512"/>
            <a:ext cx="4290821" cy="3165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2DC823DF-1814-7CF3-5B06-5E5F3DB8259B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قضم ال</a:t>
            </a:r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أظافر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F84542C-FF78-2BEF-2FD1-90CC22022EEB}"/>
              </a:ext>
            </a:extLst>
          </p:cNvPr>
          <p:cNvSpPr txBox="1"/>
          <p:nvPr/>
        </p:nvSpPr>
        <p:spPr>
          <a:xfrm>
            <a:off x="8954814" y="2179490"/>
            <a:ext cx="2563887" cy="3093796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400" dirty="0">
                <a:solidFill>
                  <a:srgbClr val="203864"/>
                </a:solidFill>
                <a:cs typeface="Calibri"/>
              </a:rPr>
              <a:t>يقوم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الأطفال الذين لا يسمح لهم بالتعبير بحرية عن غضبهم وضيقهم وخوفهم والذين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يتم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قمع غضبهم بالعقاب،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بتوجيه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عدوان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يتهم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تجاه أنفسهم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عبر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قضم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أظافر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كما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هو الأمر ف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ي نتف الشعر.</a:t>
            </a:r>
            <a:endParaRPr lang="ar-SA" sz="24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0909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3">
            <a:extLst>
              <a:ext uri="{FF2B5EF4-FFF2-40B4-BE49-F238E27FC236}">
                <a16:creationId xmlns:a16="http://schemas.microsoft.com/office/drawing/2014/main" id="{9DFD9DA0-2EB1-4993-BE54-F332736E4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349" y="2095512"/>
            <a:ext cx="3807377" cy="31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4B9B6CD8-C3C0-8DDD-EB77-FEC1A0B93899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نوب</a:t>
            </a:r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 الغضب (</a:t>
            </a:r>
            <a:r>
              <a:rPr lang="tr-TR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temper</a:t>
            </a:r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 </a:t>
            </a:r>
            <a:r>
              <a:rPr lang="tr-TR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tantrum</a:t>
            </a:r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)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EDED288-DF68-7E9A-0A44-943D8F41743C}"/>
              </a:ext>
            </a:extLst>
          </p:cNvPr>
          <p:cNvSpPr txBox="1"/>
          <p:nvPr/>
        </p:nvSpPr>
        <p:spPr>
          <a:xfrm>
            <a:off x="8492359" y="2179490"/>
            <a:ext cx="3026342" cy="2724464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لا يستطيع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الأطفال الذين يتم قمع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مشاعرهم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والذين لا يُسمح لهم بالتعبير عن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توتر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النفسي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والغضب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لديهم ت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حمل عدوان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يت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هم المتراكم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ة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لفترة طويلة.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978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3">
            <a:extLst>
              <a:ext uri="{FF2B5EF4-FFF2-40B4-BE49-F238E27FC236}">
                <a16:creationId xmlns:a16="http://schemas.microsoft.com/office/drawing/2014/main" id="{769E5F74-1C91-4275-BCC9-5F9EE7EDB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573" y="2093118"/>
            <a:ext cx="3800840" cy="2862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555413CC-B47A-953F-3D19-255A5FC6E108}"/>
              </a:ext>
            </a:extLst>
          </p:cNvPr>
          <p:cNvSpPr/>
          <p:nvPr/>
        </p:nvSpPr>
        <p:spPr>
          <a:xfrm>
            <a:off x="320843" y="2152263"/>
            <a:ext cx="3197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فقدان الشهية، الدلال على الطعام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D8340E1-E7C0-16D6-4DF7-3408E7F9BD50}"/>
              </a:ext>
            </a:extLst>
          </p:cNvPr>
          <p:cNvSpPr txBox="1"/>
          <p:nvPr/>
        </p:nvSpPr>
        <p:spPr>
          <a:xfrm>
            <a:off x="8499699" y="2179490"/>
            <a:ext cx="3019002" cy="349390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الإعجاب بالأطفال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ذوي الوزن الزائد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شائع جدا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بين النساء.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لا توجد علاقة مباشرة بين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الوزن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الصحة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يجب عدم إجبار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الطفل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على تناول الطعام ما لم يكن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جائعاً وي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شعر بالحاجة إلى الطعام.</a:t>
            </a:r>
          </a:p>
        </p:txBody>
      </p:sp>
    </p:spTree>
    <p:extLst>
      <p:ext uri="{BB962C8B-B14F-4D97-AF65-F5344CB8AC3E}">
        <p14:creationId xmlns:p14="http://schemas.microsoft.com/office/powerpoint/2010/main" val="3117113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Resim 3">
            <a:extLst>
              <a:ext uri="{FF2B5EF4-FFF2-40B4-BE49-F238E27FC236}">
                <a16:creationId xmlns:a16="http://schemas.microsoft.com/office/drawing/2014/main" id="{7C1FDADA-36BD-4218-BC7E-612B1A455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40" y="2095512"/>
            <a:ext cx="2447424" cy="317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38B5D8F0-BE64-CBB7-F87C-68C3330C0134}"/>
              </a:ext>
            </a:extLst>
          </p:cNvPr>
          <p:cNvSpPr/>
          <p:nvPr/>
        </p:nvSpPr>
        <p:spPr>
          <a:xfrm>
            <a:off x="231227" y="2152263"/>
            <a:ext cx="33502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الت</a:t>
            </a:r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بول اللاإرادي والتغوط اللاإرادي (</a:t>
            </a:r>
            <a:r>
              <a:rPr lang="tr-TR" sz="4000" b="1" kern="0" dirty="0" err="1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enuresis</a:t>
            </a:r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، </a:t>
            </a:r>
            <a:r>
              <a:rPr lang="tr-TR" sz="4000" b="1" kern="0" dirty="0" err="1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encopresis</a:t>
            </a:r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)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429D65D-1257-24B3-104F-2919DA7B226D}"/>
              </a:ext>
            </a:extLst>
          </p:cNvPr>
          <p:cNvSpPr txBox="1"/>
          <p:nvPr/>
        </p:nvSpPr>
        <p:spPr>
          <a:xfrm>
            <a:off x="7147034" y="2179490"/>
            <a:ext cx="4371667" cy="303224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يمكن للأطفال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التحكم بشكل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ع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ٍ بالبول والغائط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عند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بلوغهم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سن الثانية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عادة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. يمكن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لهذه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هذه العملية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 أن تطول حتى سن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الثالثة وفقاً للعرق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والنظام الغذائي والمناخ</a:t>
            </a:r>
            <a:r>
              <a:rPr lang="ar-SA" sz="2400" dirty="0">
                <a:solidFill>
                  <a:srgbClr val="203864"/>
                </a:solidFill>
                <a:cs typeface="Calibri"/>
              </a:rPr>
              <a:t>.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1200"/>
              </a:spcBef>
            </a:pP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R="5080" algn="just" rtl="1">
              <a:spcBef>
                <a:spcPts val="1200"/>
              </a:spcBef>
            </a:pPr>
            <a:r>
              <a:rPr lang="ar-SA" sz="2400" dirty="0">
                <a:solidFill>
                  <a:srgbClr val="C00000"/>
                </a:solidFill>
                <a:cs typeface="Calibri"/>
              </a:rPr>
              <a:t>إن </a:t>
            </a:r>
            <a:r>
              <a:rPr lang="ar-SY" sz="2400" dirty="0">
                <a:solidFill>
                  <a:srgbClr val="C00000"/>
                </a:solidFill>
                <a:cs typeface="Calibri"/>
              </a:rPr>
              <a:t>التبول</a:t>
            </a:r>
            <a:r>
              <a:rPr lang="ar-SA" sz="2400" dirty="0">
                <a:solidFill>
                  <a:srgbClr val="C00000"/>
                </a:solidFill>
                <a:cs typeface="Calibri"/>
              </a:rPr>
              <a:t> والتغوط اللاإراديان</a:t>
            </a:r>
            <a:r>
              <a:rPr lang="ar-SY" sz="2400" dirty="0">
                <a:solidFill>
                  <a:srgbClr val="C00000"/>
                </a:solidFill>
                <a:cs typeface="Calibri"/>
              </a:rPr>
              <a:t> اللذان يستمران بعد سن الرابعة أمر غير طبيعي</a:t>
            </a:r>
            <a:r>
              <a:rPr lang="ar-SA" sz="2400" dirty="0">
                <a:solidFill>
                  <a:srgbClr val="C00000"/>
                </a:solidFill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912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Resim 3">
            <a:extLst>
              <a:ext uri="{FF2B5EF4-FFF2-40B4-BE49-F238E27FC236}">
                <a16:creationId xmlns:a16="http://schemas.microsoft.com/office/drawing/2014/main" id="{89BD9EB8-FB0C-488B-834E-443C91DF5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983" y="2095512"/>
            <a:ext cx="3826709" cy="3025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C91A368E-9BA2-AE0E-9B7E-CDD9B1EE1EF0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هوس السرقة (</a:t>
            </a:r>
            <a:r>
              <a:rPr lang="tr-TR" sz="4000" b="1" kern="0" noProof="0" dirty="0" err="1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Kleptomania</a:t>
            </a:r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)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F84BE8D5-4C9B-3DE8-D68D-56CF6642B03D}"/>
              </a:ext>
            </a:extLst>
          </p:cNvPr>
          <p:cNvSpPr txBox="1"/>
          <p:nvPr/>
        </p:nvSpPr>
        <p:spPr>
          <a:xfrm>
            <a:off x="8498179" y="2179490"/>
            <a:ext cx="3020522" cy="2724464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يجب على الآباء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والأمهات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تعليم الأطفال في سن ما قبل المدرسة (3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–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5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سنوات) أنه لا يمكن أخذ لعبة أو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شيء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مملوك لشخص آخر دون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علمه.</a:t>
            </a:r>
          </a:p>
        </p:txBody>
      </p:sp>
    </p:spTree>
    <p:extLst>
      <p:ext uri="{BB962C8B-B14F-4D97-AF65-F5344CB8AC3E}">
        <p14:creationId xmlns:p14="http://schemas.microsoft.com/office/powerpoint/2010/main" val="779955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40091" cy="6858000"/>
          </a:xfrm>
          <a:prstGeom prst="rect">
            <a:avLst/>
          </a:prstGeom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679009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419" y="5807874"/>
            <a:ext cx="1188230" cy="201892"/>
          </a:xfrm>
          <a:prstGeom prst="rect">
            <a:avLst/>
          </a:prstGeom>
        </p:spPr>
      </p:pic>
      <p:sp>
        <p:nvSpPr>
          <p:cNvPr id="9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924569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44528E7-AEAA-2F78-54A1-776CB20103CF}"/>
              </a:ext>
            </a:extLst>
          </p:cNvPr>
          <p:cNvSpPr/>
          <p:nvPr/>
        </p:nvSpPr>
        <p:spPr>
          <a:xfrm>
            <a:off x="1382949" y="2614951"/>
            <a:ext cx="9831589" cy="81404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400" b="1" kern="0" dirty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شكراً لكم</a:t>
            </a:r>
            <a:endParaRPr kumimoji="0" lang="ar-SY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8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42AB3B81-0E9F-7785-9300-E0C050AC067C}"/>
              </a:ext>
            </a:extLst>
          </p:cNvPr>
          <p:cNvSpPr/>
          <p:nvPr/>
        </p:nvSpPr>
        <p:spPr>
          <a:xfrm>
            <a:off x="320843" y="2152263"/>
            <a:ext cx="31976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ضع القواعد</a:t>
            </a:r>
          </a:p>
          <a:p>
            <a:pPr algn="ctr" rtl="1">
              <a:spcBef>
                <a:spcPts val="1200"/>
              </a:spcBef>
            </a:pPr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حدّد الحدود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F1BE2B09-844C-F370-855C-A3572CE32936}"/>
              </a:ext>
            </a:extLst>
          </p:cNvPr>
          <p:cNvSpPr txBox="1"/>
          <p:nvPr/>
        </p:nvSpPr>
        <p:spPr>
          <a:xfrm>
            <a:off x="4572000" y="2179490"/>
            <a:ext cx="6946701" cy="287835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يجب أن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يكون هناك منطق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لكل قاعدة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يتم وضعها – يجب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عدم وضع قاعدة بمجرد قول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"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إن هذا هكذا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دائما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"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.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وإلا فإنه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سيكون من غير العدل أن نتوقع من الطفل تبن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السلوك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536575" marR="5080" indent="-536575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يجب التعبير عن ما يُتوقع من الطفل أن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يقوم به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ببساطة وباستخدام لغة يمكن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ه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أن يفهمها.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986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B56597D0-19CF-EDAB-DBFF-252448816704}"/>
              </a:ext>
            </a:extLst>
          </p:cNvPr>
          <p:cNvSpPr txBox="1"/>
          <p:nvPr/>
        </p:nvSpPr>
        <p:spPr>
          <a:xfrm>
            <a:off x="4572000" y="2179490"/>
            <a:ext cx="6946701" cy="3447739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1900" dirty="0">
                <a:solidFill>
                  <a:srgbClr val="203864"/>
                </a:solidFill>
                <a:cs typeface="Calibri"/>
              </a:rPr>
              <a:t>حدد القاعدة باستخدام لغة إيجابية – أخبرهم بما يجب عليهم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القيام به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وليس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ب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ما لا يجب عليهم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عدم القيام به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. مثل، "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أصغِ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عندما يتحدث الآخرون".</a:t>
            </a:r>
            <a:endParaRPr lang="ar-SA" sz="19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A" sz="19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بدأ بعدد صغير من القواعد. على سبيل المثال، أهم 6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قواعد. لا تضع الكثير من القواعد!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في حال قيامك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ب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وضع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العديد من القواعد، سيكون من الصعب على الأطفال تذكرها وقد لا يتمكنون من اتباع القواعد لمجرد أنهم لا يستطيعون تذكرها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.</a:t>
            </a:r>
            <a:endParaRPr lang="ar-SY" sz="19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1900" dirty="0">
                <a:solidFill>
                  <a:srgbClr val="203864"/>
                </a:solidFill>
                <a:cs typeface="Calibri"/>
              </a:rPr>
              <a:t>راجع القواعد كل يوم، خاصة في الأيام الأولى.</a:t>
            </a:r>
            <a:endParaRPr lang="ar-SA" sz="19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1900" dirty="0">
                <a:solidFill>
                  <a:srgbClr val="203864"/>
                </a:solidFill>
                <a:cs typeface="Calibri"/>
              </a:rPr>
              <a:t>ذكر الطفل الذي لا يتبع القاعدة بهدوء ولكن بوضوح. امنحه الفرصة لتغيير سلوكه.</a:t>
            </a:r>
            <a:endParaRPr lang="ar-SA" sz="19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1900" dirty="0">
                <a:solidFill>
                  <a:srgbClr val="203864"/>
                </a:solidFill>
                <a:cs typeface="Calibri"/>
              </a:rPr>
              <a:t>حاول تقدير الأطفال الذين يتبعون القاعدة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بدلاً من تحذير الأطفال الذين يخالفون القاعدة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.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sz="1900" dirty="0">
                <a:solidFill>
                  <a:srgbClr val="203864"/>
                </a:solidFill>
                <a:cs typeface="Calibri"/>
              </a:rPr>
              <a:t>يمكن للأطفال </a:t>
            </a:r>
            <a:r>
              <a:rPr lang="ar-SA" sz="1900" dirty="0">
                <a:solidFill>
                  <a:srgbClr val="203864"/>
                </a:solidFill>
                <a:cs typeface="Calibri"/>
              </a:rPr>
              <a:t>مخالفة</a:t>
            </a:r>
            <a:r>
              <a:rPr lang="ar-SY" sz="1900" dirty="0">
                <a:solidFill>
                  <a:srgbClr val="203864"/>
                </a:solidFill>
                <a:cs typeface="Calibri"/>
              </a:rPr>
              <a:t> القواعد من وقت لآخر – تحلى بالصبر ولا تتوقع الكمال</a:t>
            </a:r>
            <a:endParaRPr lang="ar-SA" sz="19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B916757-D849-B1B9-B431-A9673734801C}"/>
              </a:ext>
            </a:extLst>
          </p:cNvPr>
          <p:cNvSpPr/>
          <p:nvPr/>
        </p:nvSpPr>
        <p:spPr>
          <a:xfrm>
            <a:off x="320843" y="2152263"/>
            <a:ext cx="31976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ضع القواعد</a:t>
            </a:r>
          </a:p>
          <a:p>
            <a:pPr algn="ctr" rtl="1">
              <a:spcBef>
                <a:spcPts val="1200"/>
              </a:spcBef>
            </a:pPr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حدّد الحدود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02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4373117A-D20A-3B4E-F1F3-6AF9BE5B2914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قل لا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4C460701-B138-B66A-2C1F-AD0C815E4103}"/>
              </a:ext>
            </a:extLst>
          </p:cNvPr>
          <p:cNvSpPr txBox="1"/>
          <p:nvPr/>
        </p:nvSpPr>
        <p:spPr>
          <a:xfrm>
            <a:off x="4572000" y="2179490"/>
            <a:ext cx="6946701" cy="3617016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قل لا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للموقف الذي يجب عدم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القيام به.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كن واضح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و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حازما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ً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بغض النظر عن مدى صعوبة ذلك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يزداد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وعي طفلك بجديتك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كلما كنت أكثر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هدوء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ووضوحا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ً.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في حال فقدانك ل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لسيطرة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وعدم معرفتك ما يجب عليك القيام به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تفعل و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عدم كونك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واضحا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فإن طفلك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سيفقد السيطرة أيضا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ويستمر في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التسبب بمتاعب لك.</a:t>
            </a:r>
          </a:p>
        </p:txBody>
      </p:sp>
    </p:spTree>
    <p:extLst>
      <p:ext uri="{BB962C8B-B14F-4D97-AF65-F5344CB8AC3E}">
        <p14:creationId xmlns:p14="http://schemas.microsoft.com/office/powerpoint/2010/main" val="278561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2DF612B9-DB65-8353-F771-FBB1D776EF27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كن </a:t>
            </a:r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منسجماً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B2DF4DA0-9EA7-D538-D05B-D5184BBDF559}"/>
              </a:ext>
            </a:extLst>
          </p:cNvPr>
          <p:cNvSpPr txBox="1"/>
          <p:nvPr/>
        </p:nvSpPr>
        <p:spPr>
          <a:xfrm>
            <a:off x="4572000" y="2179490"/>
            <a:ext cx="6946701" cy="303224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يجب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عليك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قول لا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في المرة التاسعة أيضاً للشيء الذي تقول له لا في المرتين الأولى والثانية.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800" dirty="0">
                <a:solidFill>
                  <a:srgbClr val="203864"/>
                </a:solidFill>
                <a:cs typeface="Calibri"/>
              </a:rPr>
              <a:t>إن الوضوح والانسجام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مهم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جدا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ً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في التواصل بين الوالدين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 أيضاً.</a:t>
            </a:r>
            <a:endParaRPr lang="ar-SY" sz="28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800" dirty="0">
                <a:solidFill>
                  <a:srgbClr val="203864"/>
                </a:solidFill>
                <a:cs typeface="Calibri"/>
              </a:rPr>
              <a:t>يجب أن يكون لدى الوالدين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مفهوم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مشترك وأن يكون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800" dirty="0">
                <a:solidFill>
                  <a:srgbClr val="203864"/>
                </a:solidFill>
                <a:cs typeface="Calibri"/>
              </a:rPr>
              <a:t>منسجمين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 في القرارات.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097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5E183860-F52F-2F6A-4ED6-A47114FF9E17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لاحظ السلوك الإيجابي وقدّره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5B1234E7-7A28-2C2B-8400-2CD4873AD80E}"/>
              </a:ext>
            </a:extLst>
          </p:cNvPr>
          <p:cNvSpPr txBox="1"/>
          <p:nvPr/>
        </p:nvSpPr>
        <p:spPr>
          <a:xfrm>
            <a:off x="4572000" y="2179490"/>
            <a:ext cx="6946701" cy="346312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من الأسهل بكثير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ملاحظة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السلوكيات التي تسبب لنا المشاك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ل بشكل عام.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من المهم للغاية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ملاحظة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السلوكيات الإيجابية للأطفال الذين يظهرون سلوكيات سلبية.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A" sz="2200" dirty="0">
                <a:solidFill>
                  <a:srgbClr val="203864"/>
                </a:solidFill>
                <a:cs typeface="Calibri"/>
              </a:rPr>
              <a:t>إن احتمال تكرار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السلوك 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لذي يتم تقديره عالٍ.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لهذا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السبب،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فإن تجاهل السلوكيات السلبية التي يمكن اعتبارها صغيرة وتقدير أي سلوك إيجابي يمكن ملاحظته سيمكن الطفل من القيام بذلك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بتواتر أكبر.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اخلق فرص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ملاحظة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الجوانب الجيدة والسلوكيات الإيجابية لطفلك.</a:t>
            </a:r>
            <a:endParaRPr lang="ar-SA" sz="22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91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0E609444-2E45-8352-065C-1F9B3CB5AA91}"/>
              </a:ext>
            </a:extLst>
          </p:cNvPr>
          <p:cNvSpPr/>
          <p:nvPr/>
        </p:nvSpPr>
        <p:spPr>
          <a:xfrm>
            <a:off x="320843" y="2152263"/>
            <a:ext cx="31976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kern="0" noProof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علّق حول السلوك وليس حول الشخصية عند ملاحظة سلوك سلبي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21B37F6-E457-9812-F8AF-37E5E5508C98}"/>
              </a:ext>
            </a:extLst>
          </p:cNvPr>
          <p:cNvSpPr txBox="1"/>
          <p:nvPr/>
        </p:nvSpPr>
        <p:spPr>
          <a:xfrm>
            <a:off x="4572000" y="2179490"/>
            <a:ext cx="6946701" cy="306301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أوضح لطفلك أنك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متأسف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قيامه ب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رمي ال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كأس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وليس لكون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ه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شخص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سيئ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اً.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قل له "لا تر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مِ كأسك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على الأرض" بدل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اً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من قول "أنت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طفل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سيء"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أخبر طفلك أن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السيء هو ما قام به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وليس هو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.</a:t>
            </a:r>
            <a:endParaRPr lang="ar-SY" sz="20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000" dirty="0">
                <a:solidFill>
                  <a:srgbClr val="203864"/>
                </a:solidFill>
                <a:cs typeface="Calibri"/>
              </a:rPr>
              <a:t>إن قول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ك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ل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أشياء مثل لئيم أو كسول أو غير مجد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ٍ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أو غبي له س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ت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كون له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عواقب سلبية.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إن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هذا النوع من السلوك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يلحق الأذى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بثقة طفلك بنفسه قبل كل شيء. يحدد الطفل قيمته الخاصة إلى حد كبير من خلال ما يعتقده والديه: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سيعتقد الطفل بأنه سيء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(أنا غبي أو كسول)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ن كان والداه يعتقدان بأنه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000" dirty="0">
                <a:solidFill>
                  <a:srgbClr val="203864"/>
                </a:solidFill>
                <a:cs typeface="Calibri"/>
              </a:rPr>
              <a:t>سيء.</a:t>
            </a:r>
            <a:r>
              <a:rPr lang="ar-SY" sz="2000" dirty="0">
                <a:solidFill>
                  <a:srgbClr val="203864"/>
                </a:solidFill>
                <a:cs typeface="Calibri"/>
              </a:rPr>
              <a:t> يحتاج الأطفال إلى أكبر قدر ممكن من الثقة للتعامل مع الحياة.</a:t>
            </a:r>
            <a:endParaRPr lang="ar-SA" sz="20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204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CC38B608-DEF9-5F8B-6E01-75EC95D7696A}"/>
              </a:ext>
            </a:extLst>
          </p:cNvPr>
          <p:cNvSpPr/>
          <p:nvPr/>
        </p:nvSpPr>
        <p:spPr>
          <a:xfrm>
            <a:off x="320843" y="2152263"/>
            <a:ext cx="31976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kumimoji="0" lang="ar-SA" sz="40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تواصل مع طفلك</a:t>
            </a:r>
            <a:r>
              <a:rPr lang="ar-SA" sz="4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 على الدوام وليس عند وجود مشكلة ما فقط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365CA09F-75EC-BFE5-C5AF-B3F63A407492}"/>
              </a:ext>
            </a:extLst>
          </p:cNvPr>
          <p:cNvSpPr txBox="1"/>
          <p:nvPr/>
        </p:nvSpPr>
        <p:spPr>
          <a:xfrm>
            <a:off x="4572000" y="2179490"/>
            <a:ext cx="6946701" cy="364779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قد يكون الأطفال على جدول الأعمال مع سلوكياتهم الإشكالية في المنزل نظرا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لأن بعض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الأسر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تلاحظ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بشكل أكبر ال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سلوكيات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المتسببة بالمشاكل بشكل عام.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إ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ن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كان الوالدان ي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قومان بال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تواصل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بشكل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أك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بر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مع الطفل عندما تكون هناك مشكلة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وكان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التواصل محدودا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في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أوقات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أخرى، ف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إن اتصال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والدي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ه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وتواصل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هما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معه يمكن أن يكون 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معززاً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للطفل.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يمكن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 لهذا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أن يتسبب في استمرار الطفل في السلوكيات الإشكالية.</a:t>
            </a:r>
          </a:p>
          <a:p>
            <a:pPr marL="342900" marR="5080" indent="-3429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لهذا السبب، من المهم جدا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ً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 أن يكون لديك دائم</a:t>
            </a:r>
            <a:r>
              <a:rPr lang="ar-SA" sz="2200" dirty="0">
                <a:solidFill>
                  <a:srgbClr val="203864"/>
                </a:solidFill>
                <a:cs typeface="Calibri"/>
              </a:rPr>
              <a:t>اً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اتصال وتواصل صحي مع الطفل.</a:t>
            </a:r>
            <a:endParaRPr lang="ar-SA" sz="22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129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1760</Words>
  <Application>Microsoft Office PowerPoint</Application>
  <PresentationFormat>Geniş ekran</PresentationFormat>
  <Paragraphs>141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Sertaç Şipka</dc:creator>
  <cp:lastModifiedBy>Ramy Sheikh Muhammed</cp:lastModifiedBy>
  <cp:revision>198</cp:revision>
  <cp:lastPrinted>2021-10-20T11:15:50Z</cp:lastPrinted>
  <dcterms:created xsi:type="dcterms:W3CDTF">2018-07-20T08:44:31Z</dcterms:created>
  <dcterms:modified xsi:type="dcterms:W3CDTF">2022-12-31T12:35:50Z</dcterms:modified>
</cp:coreProperties>
</file>